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7" r:id="rId3"/>
    <p:sldId id="258" r:id="rId4"/>
    <p:sldId id="259" r:id="rId5"/>
    <p:sldId id="260" r:id="rId6"/>
    <p:sldId id="261" r:id="rId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0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10370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366341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32850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730287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197851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82287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79723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029978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17267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069475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54359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8644930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5373227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367401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304290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667295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7604560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353367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35624070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858385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383760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201862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239676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14/03/2018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4151687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Autofit/>
          </a:bodyPr>
          <a:lstStyle/>
          <a:p>
            <a:r>
              <a:rPr lang="es-CO" sz="2400" b="1" dirty="0"/>
              <a:t>SATANÁS SIEMPRE HACE SU TRABAJO, CON EL PROPÓSITO DE ENGAÑAR A LAS NACIONES, HACIENDOLES CREER QUE EL DOMINGO ES EL DÍA DEL SEÑOR</a:t>
            </a:r>
            <a:r>
              <a:rPr lang="es-CO" sz="2800" b="1" dirty="0"/>
              <a:t> </a:t>
            </a:r>
            <a:endParaRPr lang="es-CO" sz="2800" b="1" dirty="0"/>
          </a:p>
        </p:txBody>
      </p:sp>
      <p:pic>
        <p:nvPicPr>
          <p:cNvPr id="4" name="Imagen 3"/>
          <p:cNvPicPr>
            <a:picLocks noChangeAspect="1"/>
          </p:cNvPicPr>
          <p:nvPr/>
        </p:nvPicPr>
        <p:blipFill>
          <a:blip r:embed="rId2"/>
          <a:stretch>
            <a:fillRect/>
          </a:stretch>
        </p:blipFill>
        <p:spPr>
          <a:xfrm>
            <a:off x="1703512" y="1526733"/>
            <a:ext cx="4721018" cy="5344441"/>
          </a:xfrm>
          <a:prstGeom prst="rect">
            <a:avLst/>
          </a:prstGeom>
        </p:spPr>
        <p:style>
          <a:lnRef idx="2">
            <a:schemeClr val="dk1"/>
          </a:lnRef>
          <a:fillRef idx="1">
            <a:schemeClr val="lt1"/>
          </a:fillRef>
          <a:effectRef idx="0">
            <a:schemeClr val="dk1"/>
          </a:effectRef>
          <a:fontRef idx="minor">
            <a:schemeClr val="dk1"/>
          </a:fontRef>
        </p:style>
      </p:pic>
      <p:sp>
        <p:nvSpPr>
          <p:cNvPr id="5" name="Rectángulo 4"/>
          <p:cNvSpPr/>
          <p:nvPr/>
        </p:nvSpPr>
        <p:spPr>
          <a:xfrm>
            <a:off x="6672064" y="1526732"/>
            <a:ext cx="3816424" cy="535531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ES" dirty="0">
                <a:solidFill>
                  <a:prstClr val="black"/>
                </a:solidFill>
              </a:rPr>
              <a:t>Felix Torres Amat. 1950.</a:t>
            </a:r>
          </a:p>
          <a:p>
            <a:r>
              <a:rPr lang="es-ES" dirty="0">
                <a:solidFill>
                  <a:prstClr val="black"/>
                </a:solidFill>
              </a:rPr>
              <a:t>Un día del Señor fui arrebatado en espíritu, y oí detrás de mí una grande voz como de trompeta</a:t>
            </a:r>
            <a:r>
              <a:rPr lang="es-ES" dirty="0">
                <a:solidFill>
                  <a:prstClr val="black"/>
                </a:solidFill>
              </a:rPr>
              <a:t>.</a:t>
            </a:r>
          </a:p>
          <a:p>
            <a:endParaRPr lang="es-ES" dirty="0">
              <a:solidFill>
                <a:prstClr val="black"/>
              </a:solidFill>
            </a:endParaRPr>
          </a:p>
          <a:p>
            <a:r>
              <a:rPr lang="es-ES" dirty="0">
                <a:solidFill>
                  <a:prstClr val="black"/>
                </a:solidFill>
              </a:rPr>
              <a:t>Thompson 1960.</a:t>
            </a:r>
          </a:p>
          <a:p>
            <a:r>
              <a:rPr lang="es-ES" dirty="0">
                <a:solidFill>
                  <a:prstClr val="black"/>
                </a:solidFill>
              </a:rPr>
              <a:t>Yo estaba en el espíritu en el día del Señor, y oí detrás de mí una gran voz como de trompeta.</a:t>
            </a:r>
          </a:p>
          <a:p>
            <a:endParaRPr lang="es-ES" dirty="0">
              <a:solidFill>
                <a:prstClr val="black"/>
              </a:solidFill>
            </a:endParaRPr>
          </a:p>
          <a:p>
            <a:r>
              <a:rPr lang="es-ES" dirty="0">
                <a:solidFill>
                  <a:prstClr val="black"/>
                </a:solidFill>
              </a:rPr>
              <a:t>Biblia de estudio Arco Iris, RV.1960.</a:t>
            </a:r>
          </a:p>
          <a:p>
            <a:r>
              <a:rPr lang="es-ES" dirty="0">
                <a:solidFill>
                  <a:prstClr val="black"/>
                </a:solidFill>
              </a:rPr>
              <a:t>Yo estaba en el espíritu en el día del Señor, y oí detrás de mí una gran voz como de trompeta.</a:t>
            </a:r>
          </a:p>
          <a:p>
            <a:endParaRPr lang="es-ES" dirty="0">
              <a:solidFill>
                <a:prstClr val="black"/>
              </a:solidFill>
            </a:endParaRPr>
          </a:p>
          <a:p>
            <a:r>
              <a:rPr lang="es-ES" dirty="0">
                <a:solidFill>
                  <a:prstClr val="black"/>
                </a:solidFill>
              </a:rPr>
              <a:t>Septuaginta.</a:t>
            </a:r>
          </a:p>
          <a:p>
            <a:r>
              <a:rPr lang="es-ES" dirty="0">
                <a:solidFill>
                  <a:prstClr val="black"/>
                </a:solidFill>
              </a:rPr>
              <a:t>E</a:t>
            </a:r>
            <a:r>
              <a:rPr lang="es-ES" dirty="0">
                <a:solidFill>
                  <a:prstClr val="black"/>
                </a:solidFill>
              </a:rPr>
              <a:t>stuve(e</a:t>
            </a:r>
            <a:r>
              <a:rPr lang="es-ES" dirty="0">
                <a:solidFill>
                  <a:prstClr val="black"/>
                </a:solidFill>
              </a:rPr>
              <a:t>) en espíritu en el dominico día, y oí detrás de mí una voz grande, como de trompeta,</a:t>
            </a:r>
          </a:p>
        </p:txBody>
      </p:sp>
    </p:spTree>
    <p:extLst>
      <p:ext uri="{BB962C8B-B14F-4D97-AF65-F5344CB8AC3E}">
        <p14:creationId xmlns:p14="http://schemas.microsoft.com/office/powerpoint/2010/main" val="4288824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r>
              <a:rPr lang="es-CO" b="1" i="1" dirty="0" smtClean="0"/>
              <a:t>Día del Señor: ¿Sábado o domingo</a:t>
            </a:r>
            <a:r>
              <a:rPr lang="es-CO" dirty="0" smtClean="0"/>
              <a:t>?</a:t>
            </a:r>
            <a:endParaRPr lang="es-CO" dirty="0"/>
          </a:p>
        </p:txBody>
      </p:sp>
      <p:sp>
        <p:nvSpPr>
          <p:cNvPr id="3" name="Marcador de contenido 2"/>
          <p:cNvSpPr>
            <a:spLocks noGrp="1"/>
          </p:cNvSpPr>
          <p:nvPr>
            <p:ph idx="1"/>
          </p:nvPr>
        </p:nvSpPr>
        <p:spPr>
          <a:xfrm>
            <a:off x="1981200" y="1600200"/>
            <a:ext cx="8229600" cy="5069160"/>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buNone/>
            </a:pPr>
            <a:r>
              <a:rPr lang="es-ES" dirty="0" smtClean="0"/>
              <a:t>“</a:t>
            </a:r>
            <a:r>
              <a:rPr lang="es-ES" sz="3400" b="1" dirty="0"/>
              <a:t>Día </a:t>
            </a:r>
            <a:r>
              <a:rPr lang="es-ES" sz="3400" b="1" dirty="0"/>
              <a:t>del </a:t>
            </a:r>
            <a:r>
              <a:rPr lang="es-ES" sz="3400" b="1" dirty="0"/>
              <a:t>Señor</a:t>
            </a:r>
            <a:r>
              <a:rPr lang="es-ES" dirty="0" smtClean="0"/>
              <a:t>”. </a:t>
            </a:r>
            <a:endParaRPr lang="es-ES" dirty="0"/>
          </a:p>
          <a:p>
            <a:r>
              <a:rPr lang="es-ES" dirty="0" smtClean="0"/>
              <a:t>Estar </a:t>
            </a:r>
            <a:r>
              <a:rPr lang="es-ES" dirty="0"/>
              <a:t>“en el Espíritu en el día del Señor</a:t>
            </a:r>
            <a:r>
              <a:rPr lang="es-ES" dirty="0" smtClean="0"/>
              <a:t>”, según (</a:t>
            </a:r>
            <a:r>
              <a:rPr lang="es-ES" dirty="0"/>
              <a:t>Ap.1:9-10</a:t>
            </a:r>
            <a:r>
              <a:rPr lang="es-ES" dirty="0" smtClean="0"/>
              <a:t>) dice:  “Yo </a:t>
            </a:r>
            <a:r>
              <a:rPr lang="es-ES" dirty="0"/>
              <a:t>Juan, que también soy vuestro hermano, y participante en la tribulación y en el reino, y en la paciencia de Jesucristo, estaba en la isla que es llamada Patmos, por la palabra de Dios y por el testimonio de Jesucristo. </a:t>
            </a:r>
            <a:r>
              <a:rPr lang="es-ES" dirty="0" smtClean="0"/>
              <a:t>10 </a:t>
            </a:r>
            <a:r>
              <a:rPr lang="es-ES" dirty="0"/>
              <a:t>Yo fui en el Espíritu en el día del Señor, y oí detrás de mí una gran voz como de </a:t>
            </a:r>
            <a:r>
              <a:rPr lang="es-ES" dirty="0" smtClean="0"/>
              <a:t>trompeta”, sugiere </a:t>
            </a:r>
            <a:r>
              <a:rPr lang="es-ES" dirty="0"/>
              <a:t>que el “día del Señor” se refiere al tiempo cuando Juan contempló </a:t>
            </a:r>
            <a:r>
              <a:rPr lang="es-ES" dirty="0" smtClean="0"/>
              <a:t>la visión.  </a:t>
            </a:r>
            <a:r>
              <a:rPr lang="es-ES" dirty="0"/>
              <a:t>De modo que Juan da su ubicación: “la isla llamada Patmos” </a:t>
            </a:r>
            <a:r>
              <a:rPr lang="es-ES" dirty="0" smtClean="0"/>
              <a:t>(Verso 9</a:t>
            </a:r>
            <a:r>
              <a:rPr lang="es-ES" dirty="0"/>
              <a:t>); la razón por la cual está allí: “</a:t>
            </a:r>
            <a:r>
              <a:rPr lang="es-ES" i="1" u="sng" dirty="0"/>
              <a:t>por causa de las palabras de Dios</a:t>
            </a:r>
            <a:r>
              <a:rPr lang="es-ES" dirty="0"/>
              <a:t>” </a:t>
            </a:r>
            <a:r>
              <a:rPr lang="es-ES" dirty="0" smtClean="0"/>
              <a:t>(Verso 9</a:t>
            </a:r>
            <a:r>
              <a:rPr lang="es-ES" dirty="0"/>
              <a:t>), y su estado durante la visión: “</a:t>
            </a:r>
            <a:r>
              <a:rPr lang="es-ES" u="sng" dirty="0"/>
              <a:t>en el Espíritu</a:t>
            </a:r>
            <a:r>
              <a:rPr lang="es-ES" dirty="0"/>
              <a:t>”.  </a:t>
            </a:r>
            <a:endParaRPr lang="es-ES" dirty="0" smtClean="0"/>
          </a:p>
          <a:p>
            <a:endParaRPr lang="es-ES" dirty="0" smtClean="0"/>
          </a:p>
          <a:p>
            <a:pPr marL="0" indent="0">
              <a:buNone/>
            </a:pPr>
            <a:r>
              <a:rPr lang="es-ES" dirty="0" smtClean="0"/>
              <a:t>Todas </a:t>
            </a:r>
            <a:r>
              <a:rPr lang="es-ES" dirty="0"/>
              <a:t>estas frases tienen que ver con las circunstancias en las cuales le fue dada la </a:t>
            </a:r>
            <a:r>
              <a:rPr lang="es-ES" dirty="0" smtClean="0"/>
              <a:t>visión a Juan. </a:t>
            </a:r>
          </a:p>
          <a:p>
            <a:pPr marL="0" indent="0">
              <a:buNone/>
            </a:pPr>
            <a:r>
              <a:rPr lang="es-ES" dirty="0" smtClean="0"/>
              <a:t>La </a:t>
            </a:r>
            <a:r>
              <a:rPr lang="es-ES" dirty="0"/>
              <a:t>Escritura en ninguna parte indica que el domingo tiene alguna relación religiosa con el Señor, repetidas veces reconoce que el séptimo día, </a:t>
            </a:r>
            <a:r>
              <a:rPr lang="es-ES" dirty="0" smtClean="0"/>
              <a:t>sábado</a:t>
            </a:r>
            <a:r>
              <a:rPr lang="es-ES" dirty="0"/>
              <a:t>, es el día especial del Señor. </a:t>
            </a:r>
          </a:p>
        </p:txBody>
      </p:sp>
    </p:spTree>
    <p:extLst>
      <p:ext uri="{BB962C8B-B14F-4D97-AF65-F5344CB8AC3E}">
        <p14:creationId xmlns:p14="http://schemas.microsoft.com/office/powerpoint/2010/main" val="3574696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332656"/>
            <a:ext cx="8229600" cy="6264696"/>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r>
              <a:rPr lang="es-ES" dirty="0" smtClean="0"/>
              <a:t>Ejemplos Bíblicos: </a:t>
            </a:r>
          </a:p>
          <a:p>
            <a:pPr lvl="1"/>
            <a:r>
              <a:rPr lang="es-ES" dirty="0" smtClean="0"/>
              <a:t>1). Se </a:t>
            </a:r>
            <a:r>
              <a:rPr lang="es-ES" dirty="0"/>
              <a:t>nos dice que Dios </a:t>
            </a:r>
            <a:r>
              <a:rPr lang="es-ES" dirty="0" smtClean="0"/>
              <a:t>bendijo, </a:t>
            </a:r>
            <a:r>
              <a:rPr lang="es-ES" dirty="0"/>
              <a:t>santificó </a:t>
            </a:r>
            <a:r>
              <a:rPr lang="es-ES" dirty="0" smtClean="0"/>
              <a:t>y reposó el </a:t>
            </a:r>
            <a:r>
              <a:rPr lang="es-ES" dirty="0"/>
              <a:t>séptimo </a:t>
            </a:r>
            <a:r>
              <a:rPr lang="es-ES" dirty="0" smtClean="0"/>
              <a:t>día. </a:t>
            </a:r>
            <a:r>
              <a:rPr lang="es-ES" dirty="0">
                <a:solidFill>
                  <a:srgbClr val="FF0000"/>
                </a:solidFill>
              </a:rPr>
              <a:t>(</a:t>
            </a:r>
            <a:r>
              <a:rPr lang="es-ES" dirty="0" smtClean="0">
                <a:solidFill>
                  <a:srgbClr val="FF0000"/>
                </a:solidFill>
              </a:rPr>
              <a:t>Gen.2:3). </a:t>
            </a:r>
          </a:p>
          <a:p>
            <a:pPr lvl="1"/>
            <a:r>
              <a:rPr lang="es-ES" dirty="0" smtClean="0"/>
              <a:t>2). Lo </a:t>
            </a:r>
            <a:r>
              <a:rPr lang="es-ES" dirty="0"/>
              <a:t>constituyó como recordativo de su obra de creación </a:t>
            </a:r>
            <a:r>
              <a:rPr lang="es-ES" dirty="0">
                <a:solidFill>
                  <a:srgbClr val="FF0000"/>
                </a:solidFill>
              </a:rPr>
              <a:t>(</a:t>
            </a:r>
            <a:r>
              <a:rPr lang="es-ES" dirty="0" smtClean="0">
                <a:solidFill>
                  <a:srgbClr val="FF0000"/>
                </a:solidFill>
              </a:rPr>
              <a:t>Exo.20:11).</a:t>
            </a:r>
          </a:p>
          <a:p>
            <a:pPr lvl="1"/>
            <a:r>
              <a:rPr lang="es-ES" dirty="0" smtClean="0"/>
              <a:t>3). </a:t>
            </a:r>
            <a:r>
              <a:rPr lang="es-ES" dirty="0"/>
              <a:t>L</a:t>
            </a:r>
            <a:r>
              <a:rPr lang="es-ES" dirty="0" smtClean="0"/>
              <a:t>o </a:t>
            </a:r>
            <a:r>
              <a:rPr lang="es-ES" dirty="0"/>
              <a:t>llamó específicamente “mi día santo” </a:t>
            </a:r>
            <a:r>
              <a:rPr lang="es-ES" dirty="0">
                <a:solidFill>
                  <a:srgbClr val="FF0000"/>
                </a:solidFill>
              </a:rPr>
              <a:t>(</a:t>
            </a:r>
            <a:r>
              <a:rPr lang="es-ES" dirty="0" smtClean="0">
                <a:solidFill>
                  <a:srgbClr val="FF0000"/>
                </a:solidFill>
              </a:rPr>
              <a:t>Isa.58:13).</a:t>
            </a:r>
          </a:p>
          <a:p>
            <a:pPr lvl="1"/>
            <a:r>
              <a:rPr lang="es-ES" dirty="0" smtClean="0"/>
              <a:t>4). Y </a:t>
            </a:r>
            <a:r>
              <a:rPr lang="es-ES" dirty="0"/>
              <a:t>Jesús se proclamó como “Señor </a:t>
            </a:r>
            <a:r>
              <a:rPr lang="es-ES" dirty="0" smtClean="0"/>
              <a:t>aún </a:t>
            </a:r>
            <a:r>
              <a:rPr lang="es-ES" dirty="0"/>
              <a:t>del día de reposo [sábado]” </a:t>
            </a:r>
            <a:r>
              <a:rPr lang="es-ES" dirty="0">
                <a:solidFill>
                  <a:srgbClr val="FF0000"/>
                </a:solidFill>
              </a:rPr>
              <a:t>(</a:t>
            </a:r>
            <a:r>
              <a:rPr lang="es-ES" dirty="0" smtClean="0">
                <a:solidFill>
                  <a:srgbClr val="FF0000"/>
                </a:solidFill>
              </a:rPr>
              <a:t>Mar.2:28). </a:t>
            </a:r>
            <a:r>
              <a:rPr lang="es-ES" dirty="0" smtClean="0"/>
              <a:t>En </a:t>
            </a:r>
            <a:r>
              <a:rPr lang="es-ES" dirty="0"/>
              <a:t>el sentido de que como Señor de los hombres era también Señor de lo que fue hecho para el hombre: el sábado.  </a:t>
            </a:r>
            <a:endParaRPr lang="es-ES" dirty="0" smtClean="0"/>
          </a:p>
          <a:p>
            <a:endParaRPr lang="es-ES" dirty="0" smtClean="0"/>
          </a:p>
          <a:p>
            <a:r>
              <a:rPr lang="es-ES" dirty="0" smtClean="0"/>
              <a:t>De </a:t>
            </a:r>
            <a:r>
              <a:rPr lang="es-ES" dirty="0"/>
              <a:t>manera que cuando se interpreta la frase “día del Señor” de acuerdo con pruebas anteriores y contemporáneas del tiempo de Juan, se concluye que hay sólo un día al cual puede referirse, y ése es el sábado, el séptimo día.  </a:t>
            </a:r>
            <a:r>
              <a:rPr lang="es-ES" dirty="0">
                <a:solidFill>
                  <a:srgbClr val="FF0000"/>
                </a:solidFill>
              </a:rPr>
              <a:t>Ver 2JT 411; HAp 464. </a:t>
            </a:r>
          </a:p>
          <a:p>
            <a:endParaRPr lang="es-CO" dirty="0"/>
          </a:p>
        </p:txBody>
      </p:sp>
    </p:spTree>
    <p:extLst>
      <p:ext uri="{BB962C8B-B14F-4D97-AF65-F5344CB8AC3E}">
        <p14:creationId xmlns:p14="http://schemas.microsoft.com/office/powerpoint/2010/main" val="42282953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332656"/>
            <a:ext cx="8229600" cy="6192688"/>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ES" dirty="0"/>
              <a:t>Los descubrimientos arqueológicos han proyectado más luz sobre la expresión kuriak’ h’méra.  Papiros e inscripciones del período imperial de la historia romana, hallados en Egipto y Asia Menor, emplean la palabra kuriakós (el masculino de kuriak’) para referirse a la tesorería y el servicio imperial.  </a:t>
            </a:r>
            <a:endParaRPr lang="es-ES" dirty="0" smtClean="0"/>
          </a:p>
          <a:p>
            <a:r>
              <a:rPr lang="es-ES" dirty="0" smtClean="0"/>
              <a:t>Esto </a:t>
            </a:r>
            <a:r>
              <a:rPr lang="es-ES" dirty="0"/>
              <a:t>es comprensible, pues el emperador romano a menudo era llamado en griego el kúrios, “</a:t>
            </a:r>
            <a:r>
              <a:rPr lang="es-ES" b="1" dirty="0"/>
              <a:t>señor</a:t>
            </a:r>
            <a:r>
              <a:rPr lang="es-ES" dirty="0"/>
              <a:t>”, y por consiguiente su tesorería y servicio eran la “</a:t>
            </a:r>
            <a:r>
              <a:rPr lang="es-ES" b="1" dirty="0"/>
              <a:t>tesorería del señor</a:t>
            </a:r>
            <a:r>
              <a:rPr lang="es-ES" dirty="0"/>
              <a:t>” y “</a:t>
            </a:r>
            <a:r>
              <a:rPr lang="es-ES" b="1" dirty="0"/>
              <a:t>el servicio del señor</a:t>
            </a:r>
            <a:r>
              <a:rPr lang="es-ES" dirty="0"/>
              <a:t>”.  Por lo tanto kuriakós era una palabra familiar en el idioma oficial romano para las cosas relacionadas con el emperador.  Una de esas inscripciones procede de una época tan antigua como lo es el año 68 d. C. De manera que es claro que este uso de kuriakós era corriente en el tiempo de Juan </a:t>
            </a:r>
            <a:r>
              <a:rPr lang="es-ES" dirty="0">
                <a:solidFill>
                  <a:srgbClr val="FF0000"/>
                </a:solidFill>
              </a:rPr>
              <a:t>(ver Adolf Deissmann, Light </a:t>
            </a:r>
            <a:r>
              <a:rPr lang="es-ES" dirty="0" err="1">
                <a:solidFill>
                  <a:srgbClr val="FF0000"/>
                </a:solidFill>
              </a:rPr>
              <a:t>From</a:t>
            </a:r>
            <a:r>
              <a:rPr lang="es-ES" dirty="0">
                <a:solidFill>
                  <a:srgbClr val="FF0000"/>
                </a:solidFill>
              </a:rPr>
              <a:t> </a:t>
            </a:r>
            <a:r>
              <a:rPr lang="es-ES" dirty="0" err="1">
                <a:solidFill>
                  <a:srgbClr val="FF0000"/>
                </a:solidFill>
              </a:rPr>
              <a:t>the</a:t>
            </a:r>
            <a:r>
              <a:rPr lang="es-ES" dirty="0">
                <a:solidFill>
                  <a:srgbClr val="FF0000"/>
                </a:solidFill>
              </a:rPr>
              <a:t> </a:t>
            </a:r>
            <a:r>
              <a:rPr lang="es-ES" dirty="0" err="1">
                <a:solidFill>
                  <a:srgbClr val="FF0000"/>
                </a:solidFill>
              </a:rPr>
              <a:t>Ancient</a:t>
            </a:r>
            <a:r>
              <a:rPr lang="es-ES" dirty="0">
                <a:solidFill>
                  <a:srgbClr val="FF0000"/>
                </a:solidFill>
              </a:rPr>
              <a:t> East, pp. 357-361). </a:t>
            </a:r>
          </a:p>
          <a:p>
            <a:endParaRPr lang="es-CO" dirty="0"/>
          </a:p>
        </p:txBody>
      </p:sp>
    </p:spTree>
    <p:extLst>
      <p:ext uri="{BB962C8B-B14F-4D97-AF65-F5344CB8AC3E}">
        <p14:creationId xmlns:p14="http://schemas.microsoft.com/office/powerpoint/2010/main" val="423051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188640"/>
            <a:ext cx="8229600" cy="6480720"/>
          </a:xfrm>
        </p:spPr>
        <p:style>
          <a:lnRef idx="2">
            <a:schemeClr val="dk1"/>
          </a:lnRef>
          <a:fillRef idx="1">
            <a:schemeClr val="lt1"/>
          </a:fillRef>
          <a:effectRef idx="0">
            <a:schemeClr val="dk1"/>
          </a:effectRef>
          <a:fontRef idx="minor">
            <a:schemeClr val="dk1"/>
          </a:fontRef>
        </p:style>
        <p:txBody>
          <a:bodyPr>
            <a:normAutofit lnSpcReduction="10000"/>
          </a:bodyPr>
          <a:lstStyle/>
          <a:p>
            <a:r>
              <a:rPr lang="es-ES" sz="2400" dirty="0"/>
              <a:t>L</a:t>
            </a:r>
            <a:r>
              <a:rPr lang="es-ES" sz="2400" dirty="0"/>
              <a:t>a </a:t>
            </a:r>
            <a:r>
              <a:rPr lang="es-ES" sz="2400" dirty="0"/>
              <a:t>identificación de kuriak’ h’méra de Juan con un día imperial, parece ser concluyente: se sabe que tanto los judíos del siglo I </a:t>
            </a:r>
            <a:r>
              <a:rPr lang="es-ES" sz="2400" dirty="0">
                <a:solidFill>
                  <a:srgbClr val="FF0000"/>
                </a:solidFill>
              </a:rPr>
              <a:t>(ver Josefo, Guerra vii. 101)</a:t>
            </a:r>
            <a:r>
              <a:rPr lang="es-ES" sz="2400" dirty="0"/>
              <a:t>, como los cristianos, por lo menos en el siglo II </a:t>
            </a:r>
            <a:r>
              <a:rPr lang="es-ES" sz="2400" dirty="0">
                <a:solidFill>
                  <a:srgbClr val="FF0000"/>
                </a:solidFill>
              </a:rPr>
              <a:t>(ver Martirio de Policarpo 8)</a:t>
            </a:r>
            <a:r>
              <a:rPr lang="es-ES" sz="2400" dirty="0"/>
              <a:t>, se negaron a llamar al César kúrios, “señor</a:t>
            </a:r>
            <a:r>
              <a:rPr lang="es-ES" sz="2400" dirty="0"/>
              <a:t>”.</a:t>
            </a:r>
          </a:p>
          <a:p>
            <a:r>
              <a:rPr lang="es-ES" sz="2400" dirty="0"/>
              <a:t>Por lo tanto, llega a ser extremadamente difícil pensar que Juan se hubiera referido a un día imperial como el “día del Señor”, especialmente en un tiempo cuando él y sus hermanos cristianos eran terriblemente perseguidos por negarse a adorar al emperador </a:t>
            </a:r>
            <a:r>
              <a:rPr lang="es-ES" sz="2400" dirty="0">
                <a:solidFill>
                  <a:srgbClr val="FF0000"/>
                </a:solidFill>
              </a:rPr>
              <a:t>(ver pp. 738-740</a:t>
            </a:r>
            <a:r>
              <a:rPr lang="es-ES" sz="2400" dirty="0">
                <a:solidFill>
                  <a:srgbClr val="FF0000"/>
                </a:solidFill>
              </a:rPr>
              <a:t>).</a:t>
            </a:r>
          </a:p>
          <a:p>
            <a:r>
              <a:rPr lang="es-ES" sz="2400" dirty="0">
                <a:solidFill>
                  <a:schemeClr val="tx1"/>
                </a:solidFill>
              </a:rPr>
              <a:t>Es más probable que Juan escogiera la expresión kuriak’ h’méra para referirse al sábado, como un medio sutil de proclamar el hecho de que </a:t>
            </a:r>
            <a:r>
              <a:rPr lang="es-ES" sz="2400" u="sng" dirty="0">
                <a:solidFill>
                  <a:schemeClr val="tx1"/>
                </a:solidFill>
              </a:rPr>
              <a:t>así como el emperador tenía días especiales dedicados en su honor</a:t>
            </a:r>
            <a:r>
              <a:rPr lang="es-ES" sz="2400" dirty="0">
                <a:solidFill>
                  <a:schemeClr val="tx1"/>
                </a:solidFill>
              </a:rPr>
              <a:t>, </a:t>
            </a:r>
            <a:r>
              <a:rPr lang="es-ES" sz="2400" u="sng" dirty="0">
                <a:solidFill>
                  <a:schemeClr val="tx1"/>
                </a:solidFill>
              </a:rPr>
              <a:t>así también el Señor de Juan, por amor de quien ahora sufría, también tenía su día especial</a:t>
            </a:r>
            <a:r>
              <a:rPr lang="es-ES" sz="2400" dirty="0">
                <a:solidFill>
                  <a:schemeClr val="tx1"/>
                </a:solidFill>
              </a:rPr>
              <a:t>. </a:t>
            </a:r>
            <a:endParaRPr lang="es-ES" sz="2400" dirty="0">
              <a:solidFill>
                <a:schemeClr val="tx1"/>
              </a:solidFill>
            </a:endParaRPr>
          </a:p>
          <a:p>
            <a:r>
              <a:rPr lang="es-ES" sz="2400" dirty="0">
                <a:solidFill>
                  <a:schemeClr val="tx1"/>
                </a:solidFill>
              </a:rPr>
              <a:t>Bendiciones para todos, y prepárense, Cristo regresa muy pronto.  </a:t>
            </a:r>
            <a:endParaRPr lang="es-ES" sz="2400" dirty="0">
              <a:solidFill>
                <a:srgbClr val="FF0000"/>
              </a:solidFill>
            </a:endParaRPr>
          </a:p>
        </p:txBody>
      </p:sp>
    </p:spTree>
    <p:extLst>
      <p:ext uri="{BB962C8B-B14F-4D97-AF65-F5344CB8AC3E}">
        <p14:creationId xmlns:p14="http://schemas.microsoft.com/office/powerpoint/2010/main" val="3455177600"/>
      </p:ext>
    </p:extLst>
  </p:cSld>
  <p:clrMapOvr>
    <a:masterClrMapping/>
  </p:clrMapOvr>
</p:sld>
</file>

<file path=ppt/theme/theme1.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858</Words>
  <Application>Microsoft Office PowerPoint</Application>
  <PresentationFormat>Panorámica</PresentationFormat>
  <Paragraphs>31</Paragraphs>
  <Slides>5</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vt:i4>
      </vt:variant>
    </vt:vector>
  </HeadingPairs>
  <TitlesOfParts>
    <vt:vector size="9" baseType="lpstr">
      <vt:lpstr>Arial</vt:lpstr>
      <vt:lpstr>Calibri</vt:lpstr>
      <vt:lpstr>1_Tema de Office</vt:lpstr>
      <vt:lpstr>Tema de Office</vt:lpstr>
      <vt:lpstr>SATANÁS SIEMPRE HACE SU TRABAJO, CON EL PROPÓSITO DE ENGAÑAR A LAS NACIONES, HACIENDOLES CREER QUE EL DOMINGO ES EL DÍA DEL SEÑOR </vt:lpstr>
      <vt:lpstr>Día del Señor: ¿Sábado o domingo?</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SATANÁS SIEMPRE HACE SU TRABAJO, CON EL PROPÓSITO DE ENGAÑAR A LAS NACIONES, HACIENDOLES CREER QUE EL DOMINGO ES EL DÍA DEL SEÑOR </dc:title>
  <dc:creator>Usuario de Windows</dc:creator>
  <cp:lastModifiedBy>Usuario de Windows</cp:lastModifiedBy>
  <cp:revision>1</cp:revision>
  <dcterms:created xsi:type="dcterms:W3CDTF">2018-03-14T12:35:02Z</dcterms:created>
  <dcterms:modified xsi:type="dcterms:W3CDTF">2018-03-14T12:37:02Z</dcterms:modified>
</cp:coreProperties>
</file>